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2448272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</a:rPr>
              <a:t>Тренинги и экспертиза </a:t>
            </a:r>
            <a:br>
              <a:rPr lang="ru-RU" sz="3200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</a:rPr>
              <a:t>в работе с персоналом школ: </a:t>
            </a:r>
            <a:br>
              <a:rPr lang="ru-RU" sz="3200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Georgia" pitchFamily="18" charset="0"/>
              </a:rPr>
              <a:t>на пути к компетентностному образованию</a:t>
            </a:r>
            <a:endParaRPr lang="ru-RU" sz="32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861048"/>
            <a:ext cx="7772400" cy="2408264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1.</a:t>
            </a:r>
            <a:r>
              <a:rPr lang="ru-RU" sz="2400" dirty="0" smtClean="0">
                <a:solidFill>
                  <a:schemeClr val="tx1"/>
                </a:solidFill>
              </a:rPr>
              <a:t> Педагогические картинки.</a:t>
            </a:r>
          </a:p>
          <a:p>
            <a:pPr algn="l">
              <a:lnSpc>
                <a:spcPct val="12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2. </a:t>
            </a:r>
            <a:r>
              <a:rPr lang="ru-RU" sz="2400" dirty="0" smtClean="0">
                <a:solidFill>
                  <a:schemeClr val="tx1"/>
                </a:solidFill>
              </a:rPr>
              <a:t>Опрос учителей и некоторые реалии РО.</a:t>
            </a:r>
          </a:p>
          <a:p>
            <a:pPr algn="l">
              <a:lnSpc>
                <a:spcPct val="12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3.</a:t>
            </a:r>
            <a:r>
              <a:rPr lang="ru-RU" sz="2400" dirty="0" smtClean="0">
                <a:solidFill>
                  <a:schemeClr val="tx1"/>
                </a:solidFill>
              </a:rPr>
              <a:t> Подход к построению работы:</a:t>
            </a:r>
          </a:p>
          <a:p>
            <a:pPr algn="l">
              <a:lnSpc>
                <a:spcPct val="12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- с управленческой командой,</a:t>
            </a:r>
          </a:p>
          <a:p>
            <a:pPr algn="l">
              <a:lnSpc>
                <a:spcPct val="12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- в адрес учителей.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4048" y="306896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16.12.16.  М.В. Каминская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2664296"/>
          </a:xfrm>
        </p:spPr>
        <p:txBody>
          <a:bodyPr anchor="ctr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5 тренингов преодоления профессиональных стереотипов </a:t>
            </a:r>
            <a:r>
              <a:rPr lang="ru-RU" sz="2800" b="0" dirty="0" smtClean="0">
                <a:solidFill>
                  <a:srgbClr val="FF0000"/>
                </a:solidFill>
              </a:rPr>
              <a:t>(перевод проекта школы и итогов педагогической рефлексии в </a:t>
            </a:r>
            <a:r>
              <a:rPr lang="ru-RU" sz="2800" b="0" dirty="0" smtClean="0">
                <a:solidFill>
                  <a:srgbClr val="FF0000"/>
                </a:solidFill>
              </a:rPr>
              <a:t>авторские).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8183880" cy="2736304"/>
          </a:xfrm>
        </p:spPr>
        <p:txBody>
          <a:bodyPr>
            <a:normAutofit fontScale="92500" lnSpcReduction="10000"/>
          </a:bodyPr>
          <a:lstStyle/>
          <a:p>
            <a:pPr marL="0">
              <a:lnSpc>
                <a:spcPct val="130000"/>
              </a:lnSpc>
              <a:buNone/>
            </a:pPr>
            <a:r>
              <a:rPr lang="ru-RU" b="1" u="sng" dirty="0" smtClean="0"/>
              <a:t>Тренинг 1</a:t>
            </a:r>
            <a:r>
              <a:rPr lang="ru-RU" b="1" dirty="0" smtClean="0"/>
              <a:t> </a:t>
            </a:r>
          </a:p>
          <a:p>
            <a:pPr marL="0">
              <a:lnSpc>
                <a:spcPct val="130000"/>
              </a:lnSpc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«Нет, никогда ничьим учителем я не был…»</a:t>
            </a:r>
            <a:r>
              <a:rPr lang="ru-RU" b="1" i="1" dirty="0" smtClean="0"/>
              <a:t> </a:t>
            </a:r>
            <a:r>
              <a:rPr lang="ru-RU" i="1" dirty="0" smtClean="0"/>
              <a:t> – </a:t>
            </a:r>
            <a:r>
              <a:rPr lang="ru-RU" dirty="0" smtClean="0"/>
              <a:t>анализ диалога Сократа </a:t>
            </a:r>
            <a:r>
              <a:rPr lang="ru-RU" dirty="0" smtClean="0"/>
              <a:t>и </a:t>
            </a:r>
            <a:r>
              <a:rPr lang="ru-RU" dirty="0" smtClean="0"/>
              <a:t>средств, с помощью которых он следует «запрету занимать место ученика».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183880" cy="5346920"/>
          </a:xfrm>
        </p:spPr>
        <p:txBody>
          <a:bodyPr>
            <a:noAutofit/>
          </a:bodyPr>
          <a:lstStyle/>
          <a:p>
            <a:pPr marL="0">
              <a:spcAft>
                <a:spcPts val="1200"/>
              </a:spcAft>
              <a:buNone/>
            </a:pPr>
            <a:r>
              <a:rPr lang="ru-RU" b="1" u="sng" dirty="0" smtClean="0"/>
              <a:t>Тренинг 2</a:t>
            </a:r>
            <a:endParaRPr lang="ru-RU" b="1" dirty="0" smtClean="0"/>
          </a:p>
          <a:p>
            <a:pPr marL="0">
              <a:spcAft>
                <a:spcPts val="1200"/>
              </a:spcAft>
              <a:buNone/>
            </a:pPr>
            <a:r>
              <a:rPr lang="ru-RU" b="1" i="1" dirty="0" smtClean="0"/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Учение как самоизменение</a:t>
            </a:r>
            <a:r>
              <a:rPr lang="ru-RU" i="1" dirty="0" smtClean="0"/>
              <a:t> </a:t>
            </a:r>
          </a:p>
          <a:p>
            <a:pPr marL="0">
              <a:lnSpc>
                <a:spcPct val="120000"/>
              </a:lnSpc>
              <a:buNone/>
            </a:pPr>
            <a:r>
              <a:rPr lang="ru-RU" dirty="0" smtClean="0"/>
              <a:t>Занятие  – деятельностное освоение учителем содержания учебного поиска. Ставится и решается скрытая за практической ситуацией теоретическая задача. В процесс исследования учитель погружается сам, переживает и осмысливает его, а после этого рассматривает его методически.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183880" cy="4464496"/>
          </a:xfrm>
        </p:spPr>
        <p:txBody>
          <a:bodyPr>
            <a:normAutofit/>
          </a:bodyPr>
          <a:lstStyle/>
          <a:p>
            <a:pPr marL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b="1" u="sng" dirty="0" smtClean="0"/>
              <a:t>Тренинг 3</a:t>
            </a:r>
            <a:r>
              <a:rPr lang="ru-RU" b="1" dirty="0" smtClean="0"/>
              <a:t> </a:t>
            </a:r>
          </a:p>
          <a:p>
            <a:pPr marL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Принципы совместной учебной деятельности </a:t>
            </a:r>
          </a:p>
          <a:p>
            <a:pPr marL="0">
              <a:lnSpc>
                <a:spcPct val="120000"/>
              </a:lnSpc>
              <a:buNone/>
            </a:pPr>
            <a:r>
              <a:rPr lang="ru-RU" dirty="0" smtClean="0"/>
              <a:t>Занятие  –  проигрывание различных сценариев и эффектов группового решения одной и той же задачи на основе 3-х разных принципов КРД.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274912"/>
          </a:xfrm>
        </p:spPr>
        <p:txBody>
          <a:bodyPr>
            <a:normAutofit fontScale="92500" lnSpcReduction="10000"/>
          </a:bodyPr>
          <a:lstStyle/>
          <a:p>
            <a:pPr marL="0"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b="1" u="sng" dirty="0" smtClean="0"/>
              <a:t>Тренинг 4</a:t>
            </a:r>
            <a:r>
              <a:rPr lang="ru-RU" b="1" dirty="0" smtClean="0"/>
              <a:t> </a:t>
            </a:r>
          </a:p>
          <a:p>
            <a:pPr marL="0"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Режиссура учебного диалога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>
              <a:lnSpc>
                <a:spcPct val="130000"/>
              </a:lnSpc>
              <a:buNone/>
            </a:pPr>
            <a:r>
              <a:rPr lang="ru-RU" dirty="0" smtClean="0"/>
              <a:t>Основа –  метод гипотез (как новое знание добывается, упорядочивается, проверяется  и становится инструментом). После каждого этапа работы этим методом учителя фиксируют и обсуждают те средства (мыслетехники), которые ведущий использовал в обсуждении, и которые придавали динамику диалогу.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183880" cy="4842864"/>
          </a:xfrm>
        </p:spPr>
        <p:txBody>
          <a:bodyPr>
            <a:normAutofit fontScale="92500"/>
          </a:bodyPr>
          <a:lstStyle/>
          <a:p>
            <a:pPr marL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b="1" u="sng" dirty="0" smtClean="0"/>
              <a:t>Тренинг 5</a:t>
            </a:r>
            <a:endParaRPr lang="ru-RU" b="1" dirty="0" smtClean="0"/>
          </a:p>
          <a:p>
            <a:pPr marL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Урок – образ </a:t>
            </a:r>
          </a:p>
          <a:p>
            <a:pPr marL="0">
              <a:lnSpc>
                <a:spcPct val="120000"/>
              </a:lnSpc>
              <a:buNone/>
            </a:pPr>
            <a:r>
              <a:rPr lang="ru-RU" dirty="0" smtClean="0"/>
              <a:t>Материал к наиболее интересному и удачному уроку, который, по мнению учителей, был проведен на деятельностной основе, пересоздается при помощи сценирования урока: сверхзадачи, замысла, конфликта, событийного ряда, партии учителя и ученика</a:t>
            </a:r>
            <a:r>
              <a:rPr lang="ru-RU" b="1" i="1" dirty="0" smtClean="0"/>
              <a:t>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7920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3 проектировочных тренинга: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112568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30000"/>
              </a:lnSpc>
              <a:spcAft>
                <a:spcPts val="1200"/>
              </a:spcAft>
              <a:buNone/>
            </a:pPr>
            <a:r>
              <a:rPr lang="ru-RU" sz="3400" b="1" u="sng" dirty="0" smtClean="0"/>
              <a:t>Тренинг 6</a:t>
            </a:r>
            <a:r>
              <a:rPr lang="ru-RU" sz="3400" dirty="0" smtClean="0"/>
              <a:t> </a:t>
            </a:r>
          </a:p>
          <a:p>
            <a:pPr marL="0">
              <a:lnSpc>
                <a:spcPct val="130000"/>
              </a:lnSpc>
              <a:spcAft>
                <a:spcPts val="1200"/>
              </a:spcAft>
              <a:buNone/>
            </a:pPr>
            <a:r>
              <a:rPr lang="ru-RU" sz="3400" b="1" i="1" dirty="0" smtClean="0">
                <a:solidFill>
                  <a:schemeClr val="accent2">
                    <a:lumMod val="50000"/>
                  </a:schemeClr>
                </a:solidFill>
              </a:rPr>
              <a:t>Предмет глазами учителя Школы компетенций</a:t>
            </a:r>
          </a:p>
          <a:p>
            <a:pPr marL="0">
              <a:lnSpc>
                <a:spcPct val="130000"/>
              </a:lnSpc>
              <a:spcAft>
                <a:spcPts val="1200"/>
              </a:spcAft>
              <a:buNone/>
            </a:pPr>
            <a:r>
              <a:rPr lang="ru-RU" sz="3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400" dirty="0" smtClean="0"/>
              <a:t>Педагоги, работая с одним из ключевых понятий из  программы, реконструируют и раскрывают: </a:t>
            </a:r>
          </a:p>
          <a:p>
            <a:pPr marL="0">
              <a:lnSpc>
                <a:spcPct val="130000"/>
              </a:lnSpc>
              <a:buNone/>
            </a:pPr>
            <a:r>
              <a:rPr lang="ru-RU" sz="3400" dirty="0" smtClean="0"/>
              <a:t>1) его структуру как результата учебного поиска;</a:t>
            </a:r>
          </a:p>
          <a:p>
            <a:pPr marL="0">
              <a:lnSpc>
                <a:spcPct val="130000"/>
              </a:lnSpc>
              <a:buNone/>
            </a:pPr>
            <a:r>
              <a:rPr lang="ru-RU" sz="3400" dirty="0" smtClean="0"/>
              <a:t>2) его возможности как стратегии поиска;</a:t>
            </a:r>
          </a:p>
          <a:p>
            <a:pPr marL="0">
              <a:lnSpc>
                <a:spcPct val="130000"/>
              </a:lnSpc>
              <a:buNone/>
            </a:pPr>
            <a:r>
              <a:rPr lang="ru-RU" sz="3400" dirty="0" smtClean="0"/>
              <a:t>3) его возможности как инструмента преобразования ориентиров неуспешного целевого 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5832648"/>
          </a:xfrm>
        </p:spPr>
        <p:txBody>
          <a:bodyPr>
            <a:normAutofit fontScale="85000" lnSpcReduction="10000"/>
          </a:bodyPr>
          <a:lstStyle/>
          <a:p>
            <a:pPr marL="0">
              <a:lnSpc>
                <a:spcPct val="130000"/>
              </a:lnSpc>
              <a:buNone/>
            </a:pPr>
            <a:r>
              <a:rPr lang="ru-RU" b="1" u="sng" dirty="0" smtClean="0"/>
              <a:t>Тренинг 7</a:t>
            </a:r>
            <a:r>
              <a:rPr lang="ru-RU" dirty="0" smtClean="0"/>
              <a:t> </a:t>
            </a:r>
          </a:p>
          <a:p>
            <a:pPr marL="0">
              <a:lnSpc>
                <a:spcPct val="130000"/>
              </a:lnSpc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Рабочая программа учителя Школы компетенций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>
              <a:lnSpc>
                <a:spcPct val="130000"/>
              </a:lnSpc>
              <a:buNone/>
            </a:pPr>
            <a:r>
              <a:rPr lang="ru-RU" dirty="0" smtClean="0"/>
              <a:t>Проектируются </a:t>
            </a:r>
            <a:r>
              <a:rPr lang="ru-RU" i="1" dirty="0" smtClean="0"/>
              <a:t>три компонента</a:t>
            </a:r>
            <a:r>
              <a:rPr lang="ru-RU" dirty="0" smtClean="0"/>
              <a:t>: </a:t>
            </a:r>
          </a:p>
          <a:p>
            <a:pPr marL="0">
              <a:lnSpc>
                <a:spcPct val="130000"/>
              </a:lnSpc>
              <a:buNone/>
            </a:pPr>
            <a:r>
              <a:rPr lang="ru-RU" dirty="0" smtClean="0"/>
              <a:t>1) предметно-логический (учебные задачи и итоги их решения),</a:t>
            </a:r>
          </a:p>
          <a:p>
            <a:pPr marL="0">
              <a:lnSpc>
                <a:spcPct val="130000"/>
              </a:lnSpc>
              <a:buNone/>
            </a:pPr>
            <a:r>
              <a:rPr lang="ru-RU" dirty="0" smtClean="0"/>
              <a:t>2)  социально-практический (оценочные ситуации и ход движения ученика в предмете на нормативном и авторском уровне), </a:t>
            </a:r>
          </a:p>
          <a:p>
            <a:pPr marL="0">
              <a:lnSpc>
                <a:spcPct val="130000"/>
              </a:lnSpc>
              <a:buNone/>
            </a:pPr>
            <a:r>
              <a:rPr lang="ru-RU" dirty="0" smtClean="0"/>
              <a:t>3) учебно-деятельностный (поисковые циклы учебных действий по решению ключевых и промежуточных учебных задач).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183880" cy="4187952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20000"/>
              </a:lnSpc>
              <a:buNone/>
            </a:pPr>
            <a:r>
              <a:rPr lang="ru-RU" b="1" u="sng" dirty="0" smtClean="0"/>
              <a:t>Тренинг 8</a:t>
            </a:r>
            <a:r>
              <a:rPr lang="ru-RU" b="1" dirty="0" smtClean="0"/>
              <a:t> </a:t>
            </a:r>
          </a:p>
          <a:p>
            <a:pPr marL="0">
              <a:lnSpc>
                <a:spcPct val="120000"/>
              </a:lnSpc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Проект урока учителя Школы компетенций</a:t>
            </a:r>
          </a:p>
          <a:p>
            <a:pPr marL="0">
              <a:lnSpc>
                <a:spcPct val="120000"/>
              </a:lnSpc>
              <a:buNone/>
            </a:pPr>
            <a:endParaRPr lang="ru-RU" sz="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>
              <a:lnSpc>
                <a:spcPct val="120000"/>
              </a:lnSpc>
              <a:buNone/>
            </a:pPr>
            <a:r>
              <a:rPr lang="ru-RU" dirty="0" smtClean="0"/>
              <a:t>Проектируется, какое содержание, какого учебного действия и как становится </a:t>
            </a:r>
            <a:r>
              <a:rPr lang="ru-RU" i="1" dirty="0" smtClean="0"/>
              <a:t>искомой</a:t>
            </a:r>
            <a:r>
              <a:rPr lang="ru-RU" dirty="0" smtClean="0"/>
              <a:t> предметностью </a:t>
            </a:r>
            <a:r>
              <a:rPr lang="ru-RU" i="1" dirty="0" smtClean="0"/>
              <a:t>в дискуссии</a:t>
            </a:r>
            <a:r>
              <a:rPr lang="ru-RU" dirty="0" smtClean="0"/>
              <a:t> и приводит к построению нового целевого действия.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 fontScale="92500" lnSpcReduction="10000"/>
          </a:bodyPr>
          <a:lstStyle/>
          <a:p>
            <a:pPr marL="0">
              <a:lnSpc>
                <a:spcPct val="130000"/>
              </a:lnSpc>
              <a:buNone/>
            </a:pPr>
            <a:r>
              <a:rPr lang="ru-RU" dirty="0" smtClean="0"/>
              <a:t>Прорабатываются 3 ключевых момента: </a:t>
            </a:r>
            <a:endParaRPr lang="ru-RU" b="1" dirty="0" smtClean="0"/>
          </a:p>
          <a:p>
            <a:pPr marL="0">
              <a:lnSpc>
                <a:spcPct val="130000"/>
              </a:lnSpc>
              <a:buNone/>
            </a:pPr>
            <a:r>
              <a:rPr lang="ru-RU" b="1" dirty="0" smtClean="0"/>
              <a:t>1.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Стадии </a:t>
            </a:r>
            <a:r>
              <a:rPr lang="ru-RU" dirty="0" smtClean="0"/>
              <a:t>преобразования ориентиров действия:  «от   проблемы – к вопросу – к гипотезе – к результату –  к выводу». </a:t>
            </a:r>
          </a:p>
          <a:p>
            <a:pPr marL="0">
              <a:lnSpc>
                <a:spcPct val="130000"/>
              </a:lnSpc>
              <a:buNone/>
            </a:pPr>
            <a:r>
              <a:rPr lang="ru-RU" b="1" dirty="0" smtClean="0"/>
              <a:t>2.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Стимульный материал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для них:  старт-задание, задание-эксперимент и тест-задание,  где требуемое не совпадает с искомым,  их найти можно только в обсуждении.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30352"/>
            <a:ext cx="8496944" cy="5562944"/>
          </a:xfrm>
        </p:spPr>
        <p:txBody>
          <a:bodyPr>
            <a:normAutofit fontScale="85000" lnSpcReduction="10000"/>
          </a:bodyPr>
          <a:lstStyle/>
          <a:p>
            <a:pPr marL="0">
              <a:lnSpc>
                <a:spcPct val="130000"/>
              </a:lnSpc>
              <a:buNone/>
            </a:pPr>
            <a:r>
              <a:rPr lang="ru-RU" b="1" dirty="0" smtClean="0"/>
              <a:t>3.</a:t>
            </a:r>
            <a:r>
              <a:rPr lang="ru-RU" i="1" dirty="0" smtClean="0"/>
              <a:t> </a:t>
            </a:r>
            <a:r>
              <a:rPr lang="ru-RU" dirty="0" smtClean="0"/>
              <a:t>Три  </a:t>
            </a:r>
            <a:r>
              <a:rPr lang="ru-RU" i="1" dirty="0" smtClean="0">
                <a:solidFill>
                  <a:srgbClr val="FF0000"/>
                </a:solidFill>
              </a:rPr>
              <a:t>фазы обсуждения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 «антишколярским» вкладом сторон:</a:t>
            </a:r>
          </a:p>
          <a:p>
            <a:pPr marL="0">
              <a:lnSpc>
                <a:spcPct val="130000"/>
              </a:lnSpc>
              <a:buNone/>
            </a:pPr>
            <a:r>
              <a:rPr lang="ru-RU" dirty="0" smtClean="0"/>
              <a:t>1) </a:t>
            </a:r>
            <a:r>
              <a:rPr lang="ru-RU" i="1" dirty="0" smtClean="0">
                <a:solidFill>
                  <a:srgbClr val="FF0000"/>
                </a:solidFill>
              </a:rPr>
              <a:t>стихия</a:t>
            </a:r>
            <a:r>
              <a:rPr lang="ru-RU" dirty="0" smtClean="0"/>
              <a:t> (</a:t>
            </a:r>
            <a:r>
              <a:rPr lang="ru-RU" u="sng" dirty="0" smtClean="0"/>
              <a:t>за детьми</a:t>
            </a:r>
            <a:r>
              <a:rPr lang="ru-RU" dirty="0" smtClean="0"/>
              <a:t>) – альтернативные версии;</a:t>
            </a:r>
            <a:r>
              <a:rPr lang="ru-RU" i="1" dirty="0" smtClean="0"/>
              <a:t> </a:t>
            </a:r>
            <a:endParaRPr lang="ru-RU" dirty="0" smtClean="0"/>
          </a:p>
          <a:p>
            <a:pPr marL="0">
              <a:lnSpc>
                <a:spcPct val="130000"/>
              </a:lnSpc>
              <a:buNone/>
            </a:pPr>
            <a:r>
              <a:rPr lang="ru-RU" dirty="0" smtClean="0"/>
              <a:t>2) </a:t>
            </a:r>
            <a:r>
              <a:rPr lang="ru-RU" i="1" dirty="0" smtClean="0">
                <a:solidFill>
                  <a:srgbClr val="FF0000"/>
                </a:solidFill>
              </a:rPr>
              <a:t>напряжение</a:t>
            </a:r>
            <a:r>
              <a:rPr lang="ru-RU" dirty="0" smtClean="0"/>
              <a:t>  (</a:t>
            </a:r>
            <a:r>
              <a:rPr lang="ru-RU" u="sng" dirty="0" smtClean="0"/>
              <a:t>за учителем)</a:t>
            </a:r>
            <a:r>
              <a:rPr lang="ru-RU" dirty="0" smtClean="0"/>
              <a:t> – недирективное включение в дискуссию: «интеллектуальное провокаторство», «педагогическое оппонирование» и «перекладывание ответственности на учеников»);</a:t>
            </a:r>
          </a:p>
          <a:p>
            <a:pPr marL="0">
              <a:lnSpc>
                <a:spcPct val="130000"/>
              </a:lnSpc>
              <a:buNone/>
            </a:pPr>
            <a:r>
              <a:rPr lang="ru-RU" dirty="0" smtClean="0"/>
              <a:t>3) </a:t>
            </a:r>
            <a:r>
              <a:rPr lang="ru-RU" i="1" dirty="0" smtClean="0">
                <a:solidFill>
                  <a:srgbClr val="FF0000"/>
                </a:solidFill>
              </a:rPr>
              <a:t>порядок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(</a:t>
            </a:r>
            <a:r>
              <a:rPr lang="ru-RU" u="sng" dirty="0" smtClean="0"/>
              <a:t>за детьми)</a:t>
            </a:r>
            <a:r>
              <a:rPr lang="ru-RU" dirty="0" smtClean="0"/>
              <a:t> –</a:t>
            </a:r>
            <a:r>
              <a:rPr lang="ru-RU" b="1" i="1" dirty="0" smtClean="0"/>
              <a:t> </a:t>
            </a:r>
            <a:r>
              <a:rPr lang="ru-RU" dirty="0" smtClean="0"/>
              <a:t>итоговая версия разрешения альтернатив (</a:t>
            </a:r>
            <a:r>
              <a:rPr lang="ru-RU" i="1" u="sng" dirty="0" smtClean="0"/>
              <a:t>за учителем</a:t>
            </a:r>
            <a:r>
              <a:rPr lang="ru-RU" u="sng" dirty="0" smtClean="0"/>
              <a:t> </a:t>
            </a:r>
            <a:r>
              <a:rPr lang="ru-RU" dirty="0" smtClean="0"/>
              <a:t>– фиксация получения помощи, продвижение в поиске).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229200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Педагогические картинки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r="52266" b="53571"/>
          <a:stretch>
            <a:fillRect/>
          </a:stretch>
        </p:blipFill>
        <p:spPr bwMode="auto">
          <a:xfrm rot="5400000">
            <a:off x="2195736" y="-657454"/>
            <a:ext cx="4752528" cy="702078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08720"/>
            <a:ext cx="270030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ребенок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7844" y="908721"/>
            <a:ext cx="280831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взрослый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6156" y="908721"/>
            <a:ext cx="2700300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общий результат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12776"/>
            <a:ext cx="2700300" cy="40013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ru-RU" dirty="0" smtClean="0"/>
              <a:t>«на уроках в диалоге с другими учениками и учителем высказывает свою версию  при исследовании материала, а после ее доказательства или переработки разрешает конкретную ситуацию по-новому»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67844" y="1412777"/>
            <a:ext cx="2808312" cy="4001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ru-RU" dirty="0" smtClean="0"/>
              <a:t>«до урока продумываю предполагаемые детские ответы и прогнозирую их затруднения, чтобы найти и задать побуждающие вопросы; на уроках обыгрываю неправильные ответы учеников или подбрасываю задания-ловушки»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76156" y="1412777"/>
            <a:ext cx="2700300" cy="4001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ru-RU" dirty="0" smtClean="0"/>
              <a:t>- «чтобы вывод по итогам спора смог сделать ученик, и это открытие его удивило тем, что он сделал его самостоятельно» </a:t>
            </a:r>
          </a:p>
          <a:p>
            <a:pPr>
              <a:buFontTx/>
              <a:buChar char="-"/>
            </a:pPr>
            <a:r>
              <a:rPr lang="ru-RU" dirty="0" smtClean="0"/>
              <a:t>«чтобы дети научились сами ставить и решать учебные задачи, в том числе задачи неординарные»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052736"/>
            <a:ext cx="2520280" cy="6480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ребенок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1052736"/>
            <a:ext cx="352839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взрослый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1052736"/>
            <a:ext cx="21602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общий результат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700808"/>
            <a:ext cx="2520280" cy="3960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«анализирует условия задания, пробует его решить, ставит новый вопрос, обсуждает с учениками версии решения, все новые версии оцениваются и проверяются, делается общий вывод об открытии этого урока»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987824" y="1700808"/>
            <a:ext cx="3528392" cy="3960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- «создаю ситуацию, интригую и как бы не понимаю, прошу объяснить, аргументировать, описать, как и почему ученик что-то сделал, пока он не начнет использовать модель или критерии оценки» </a:t>
            </a:r>
          </a:p>
          <a:p>
            <a:r>
              <a:rPr lang="ru-RU" dirty="0" smtClean="0"/>
              <a:t>- «фиксирую детские  гипотезы, присоединяюсь к одной из них или выдвигаю свою, сомневаюсь, какая сработает»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1700808"/>
            <a:ext cx="2160240" cy="3960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«чтобы ребенок сам понял и умел объяснить другим механизм решения учебной задачи, умел преодолевать  «подводные камни» любых заданий»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08720"/>
            <a:ext cx="2700300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ребенок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7844" y="908720"/>
            <a:ext cx="2808312" cy="720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взрослый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6156" y="908720"/>
            <a:ext cx="2700300" cy="7200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общий результат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628800"/>
            <a:ext cx="2700300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«выполняя задания учителя, определяет свой актуальный уровень и дефицит знаний»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67844" y="1628800"/>
            <a:ext cx="2808312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«предлагаю ряд упражнений или заданий для ликвидации пробелов в знаниях детей»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76156" y="1628800"/>
            <a:ext cx="2700300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ru-RU" dirty="0" smtClean="0"/>
              <a:t>«чтобы ученик получил прочные знания, выявил свои пробелы в знаниях и устранил их»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338437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ребенок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476672"/>
            <a:ext cx="280831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взрослый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0232" y="476673"/>
            <a:ext cx="2016224" cy="6480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общий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результат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124744"/>
            <a:ext cx="3384376" cy="4752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ru-RU" dirty="0" smtClean="0"/>
              <a:t>- «проверяет и проговаривает известный способ на новых заданиях, определяет, что уже знает, а что не прошли, и предлагает тему урока»,</a:t>
            </a:r>
          </a:p>
          <a:p>
            <a:r>
              <a:rPr lang="ru-RU" dirty="0" smtClean="0"/>
              <a:t>-  решает поставленную задачу, слушает версии, оформляет решение, анализирует его», </a:t>
            </a:r>
          </a:p>
          <a:p>
            <a:r>
              <a:rPr lang="ru-RU" dirty="0" smtClean="0"/>
              <a:t>- «обдумывает задание, вместе с учениками приходит к правильному решению, оценивает правильность выполнения задания»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1124744"/>
            <a:ext cx="2808312" cy="4752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ru-RU" dirty="0" smtClean="0"/>
              <a:t>- «выслушиваю мнения, слежу за дисциплиной, подвожу детей к нужному выводу с помощью наводящих вопросов»,</a:t>
            </a:r>
          </a:p>
          <a:p>
            <a:r>
              <a:rPr lang="ru-RU" dirty="0" smtClean="0"/>
              <a:t>- «даю критерии и оцениваю работу детей, анализирую и систематизирую ошибки, даю задания по темам, которые еще не усвоены»</a:t>
            </a:r>
          </a:p>
          <a:p>
            <a:r>
              <a:rPr lang="ru-RU" dirty="0" smtClean="0"/>
              <a:t>- «предлагаю воспользоваться памяткой»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1124744"/>
            <a:ext cx="2016224" cy="4752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ru-RU" dirty="0" smtClean="0"/>
              <a:t>- «чтобы повысилась готовность детей к восприятию нового, а самооценка ученика совпала с моей»,</a:t>
            </a:r>
          </a:p>
          <a:p>
            <a:r>
              <a:rPr lang="ru-RU" dirty="0" smtClean="0"/>
              <a:t>- «прирост знаний ученика, интерес ребенка к предмету»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Перевод идеи РО в социально-практический проект школы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Тренинги:</a:t>
            </a:r>
            <a:r>
              <a:rPr lang="ru-RU" i="1" dirty="0" smtClean="0"/>
              <a:t> </a:t>
            </a:r>
            <a:r>
              <a:rPr lang="ru-RU" dirty="0" smtClean="0"/>
              <a:t>Отношения с заинтересованными сторонами.  Управление отношениями с заинтересованными сторонами.  Объект управления: образовательная услуга на основе компетентностного подхода.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u="sng" dirty="0" smtClean="0"/>
              <a:t>Продукты</a:t>
            </a:r>
            <a:r>
              <a:rPr lang="ru-RU" dirty="0" smtClean="0"/>
              <a:t> – управленческие проекты 1) «Образовательная услуга Школы компетенций как привлекательное предложение» и 2) «Договорное пространство Школы компетенций».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3711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Культивирование субъектности учителя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183880" cy="354672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u="sng" dirty="0" smtClean="0"/>
              <a:t>Тренинг:</a:t>
            </a:r>
            <a:r>
              <a:rPr lang="ru-RU" i="1" dirty="0" smtClean="0"/>
              <a:t> </a:t>
            </a:r>
            <a:r>
              <a:rPr lang="ru-RU" dirty="0" smtClean="0"/>
              <a:t>Управленческое продвижение компетентностных практик в работе с учителями.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u="sng" dirty="0" smtClean="0"/>
              <a:t>Продукт</a:t>
            </a:r>
            <a:r>
              <a:rPr lang="ru-RU" dirty="0" smtClean="0"/>
              <a:t> – управленческий проект «Мотивационный менеджмент в Школе компетенций».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183880" cy="936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Рефлексия ПД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183880" cy="3978768"/>
          </a:xfrm>
        </p:spPr>
        <p:txBody>
          <a:bodyPr/>
          <a:lstStyle/>
          <a:p>
            <a:pPr marL="0">
              <a:lnSpc>
                <a:spcPct val="120000"/>
              </a:lnSpc>
              <a:buNone/>
            </a:pPr>
            <a:r>
              <a:rPr lang="ru-RU" dirty="0" smtClean="0"/>
              <a:t>Программа и 4 методики </a:t>
            </a:r>
            <a:r>
              <a:rPr lang="ru-RU" dirty="0" smtClean="0">
                <a:solidFill>
                  <a:srgbClr val="FF0000"/>
                </a:solidFill>
              </a:rPr>
              <a:t>Экспертизы («замысел – реализация – последствия»)</a:t>
            </a:r>
            <a:r>
              <a:rPr lang="ru-RU" dirty="0" smtClean="0"/>
              <a:t>. Управленцы вместе с учителями определяются, какое обучение необходимо педагогам, какие педагогические проекты помогут его сделать продуктивным.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308</TotalTime>
  <Words>1041</Words>
  <Application>Microsoft Office PowerPoint</Application>
  <PresentationFormat>Экран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Тренинги и экспертиза  в работе с персоналом школ:  на пути к компетентностному образованию</vt:lpstr>
      <vt:lpstr>Педагогические картинки</vt:lpstr>
      <vt:lpstr>Слайд 3</vt:lpstr>
      <vt:lpstr>Слайд 4</vt:lpstr>
      <vt:lpstr>Слайд 5</vt:lpstr>
      <vt:lpstr>Слайд 6</vt:lpstr>
      <vt:lpstr>Перевод идеи РО в социально-практический проект школы</vt:lpstr>
      <vt:lpstr>Культивирование субъектности учителя</vt:lpstr>
      <vt:lpstr>Рефлексия ПД</vt:lpstr>
      <vt:lpstr>5 тренингов преодоления профессиональных стереотипов (перевод проекта школы и итогов педагогической рефлексии в авторские).</vt:lpstr>
      <vt:lpstr>Слайд 11</vt:lpstr>
      <vt:lpstr>Слайд 12</vt:lpstr>
      <vt:lpstr>Слайд 13</vt:lpstr>
      <vt:lpstr>Слайд 14</vt:lpstr>
      <vt:lpstr>3 проектировочных тренинга: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Тренинги и экспертиза  в работе с персоналом школ:  на пути к компетентностному образованию</dc:title>
  <dc:creator>МАРГАРИТА</dc:creator>
  <cp:lastModifiedBy>МАРГАРИТА</cp:lastModifiedBy>
  <cp:revision>27</cp:revision>
  <dcterms:created xsi:type="dcterms:W3CDTF">2016-12-12T17:50:39Z</dcterms:created>
  <dcterms:modified xsi:type="dcterms:W3CDTF">2016-12-15T07:23:58Z</dcterms:modified>
</cp:coreProperties>
</file>